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36" r:id="rId1"/>
  </p:sldMasterIdLst>
  <p:notesMasterIdLst>
    <p:notesMasterId r:id="rId13"/>
  </p:notesMasterIdLst>
  <p:handoutMasterIdLst>
    <p:handoutMasterId r:id="rId14"/>
  </p:handoutMasterIdLst>
  <p:sldIdLst>
    <p:sldId id="257" r:id="rId2"/>
    <p:sldId id="379" r:id="rId3"/>
    <p:sldId id="357" r:id="rId4"/>
    <p:sldId id="312" r:id="rId5"/>
    <p:sldId id="326" r:id="rId6"/>
    <p:sldId id="361" r:id="rId7"/>
    <p:sldId id="362" r:id="rId8"/>
    <p:sldId id="363" r:id="rId9"/>
    <p:sldId id="364" r:id="rId10"/>
    <p:sldId id="365" r:id="rId11"/>
    <p:sldId id="380" r:id="rId12"/>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9900FF"/>
    <a:srgbClr val="0000FF"/>
    <a:srgbClr val="66CCFF"/>
    <a:srgbClr val="00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0408" autoAdjust="0"/>
    <p:restoredTop sz="94552" autoAdjust="0"/>
  </p:normalViewPr>
  <p:slideViewPr>
    <p:cSldViewPr>
      <p:cViewPr varScale="1">
        <p:scale>
          <a:sx n="88" d="100"/>
          <a:sy n="88" d="100"/>
        </p:scale>
        <p:origin x="-864" y="-108"/>
      </p:cViewPr>
      <p:guideLst>
        <p:guide orient="horz" pos="2160"/>
        <p:guide pos="2880"/>
      </p:guideLst>
    </p:cSldViewPr>
  </p:slideViewPr>
  <p:outlineViewPr>
    <p:cViewPr>
      <p:scale>
        <a:sx n="33" d="100"/>
        <a:sy n="33" d="100"/>
      </p:scale>
      <p:origin x="0" y="32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53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Arial" charset="0"/>
              </a:defRPr>
            </a:lvl1pPr>
          </a:lstStyle>
          <a:p>
            <a:pPr>
              <a:defRPr/>
            </a:pPr>
            <a:endParaRPr lang="en-US"/>
          </a:p>
        </p:txBody>
      </p:sp>
      <p:sp>
        <p:nvSpPr>
          <p:cNvPr id="89091"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Arial" charset="0"/>
              </a:defRPr>
            </a:lvl1pPr>
          </a:lstStyle>
          <a:p>
            <a:pPr>
              <a:defRPr/>
            </a:pPr>
            <a:endParaRPr lang="en-US"/>
          </a:p>
        </p:txBody>
      </p:sp>
      <p:sp>
        <p:nvSpPr>
          <p:cNvPr id="89092"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Arial" charset="0"/>
              </a:defRPr>
            </a:lvl1pPr>
          </a:lstStyle>
          <a:p>
            <a:pPr>
              <a:defRPr/>
            </a:pPr>
            <a:endParaRPr lang="en-US"/>
          </a:p>
        </p:txBody>
      </p:sp>
      <p:sp>
        <p:nvSpPr>
          <p:cNvPr id="89093"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Arial" charset="0"/>
              </a:defRPr>
            </a:lvl1pPr>
          </a:lstStyle>
          <a:p>
            <a:pPr>
              <a:defRPr/>
            </a:pPr>
            <a:fld id="{AC45B889-AF8D-42FD-904C-6AF4152318EB}" type="slidenum">
              <a:rPr lang="en-US"/>
              <a:pPr>
                <a:defRPr/>
              </a:pPr>
              <a:t>‹#›</a:t>
            </a:fld>
            <a:endParaRPr lang="en-US"/>
          </a:p>
        </p:txBody>
      </p:sp>
    </p:spTree>
    <p:extLst>
      <p:ext uri="{BB962C8B-B14F-4D97-AF65-F5344CB8AC3E}">
        <p14:creationId xmlns:p14="http://schemas.microsoft.com/office/powerpoint/2010/main" val="3609145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Arial" charset="0"/>
              </a:defRPr>
            </a:lvl1pPr>
          </a:lstStyle>
          <a:p>
            <a:pPr>
              <a:defRPr/>
            </a:pPr>
            <a:endParaRPr lang="en-US"/>
          </a:p>
        </p:txBody>
      </p:sp>
      <p:sp>
        <p:nvSpPr>
          <p:cNvPr id="2150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Arial"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Arial" charset="0"/>
              </a:defRPr>
            </a:lvl1pPr>
          </a:lstStyle>
          <a:p>
            <a:pPr>
              <a:defRPr/>
            </a:pPr>
            <a:endParaRPr lang="en-US"/>
          </a:p>
        </p:txBody>
      </p:sp>
      <p:sp>
        <p:nvSpPr>
          <p:cNvPr id="21511"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Arial" charset="0"/>
              </a:defRPr>
            </a:lvl1pPr>
          </a:lstStyle>
          <a:p>
            <a:pPr>
              <a:defRPr/>
            </a:pPr>
            <a:fld id="{9F6CEE43-592C-45DE-BF7D-440AE5261FB2}" type="slidenum">
              <a:rPr lang="en-US"/>
              <a:pPr>
                <a:defRPr/>
              </a:pPr>
              <a:t>‹#›</a:t>
            </a:fld>
            <a:endParaRPr lang="en-US"/>
          </a:p>
        </p:txBody>
      </p:sp>
    </p:spTree>
    <p:extLst>
      <p:ext uri="{BB962C8B-B14F-4D97-AF65-F5344CB8AC3E}">
        <p14:creationId xmlns:p14="http://schemas.microsoft.com/office/powerpoint/2010/main" val="17354752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taking </a:t>
            </a:r>
            <a:r>
              <a:rPr lang="en-US" dirty="0" err="1"/>
              <a:t>psy</a:t>
            </a:r>
            <a:r>
              <a:rPr lang="en-US" dirty="0"/>
              <a:t> 101 gives them a</a:t>
            </a:r>
            <a:r>
              <a:rPr lang="en-US" baseline="0" dirty="0"/>
              <a:t> weighted elective credit in high school while allowing them to earn 3 hours of college credit. </a:t>
            </a:r>
            <a:endParaRPr lang="en-US" dirty="0"/>
          </a:p>
        </p:txBody>
      </p:sp>
      <p:sp>
        <p:nvSpPr>
          <p:cNvPr id="4" name="Slide Number Placeholder 3"/>
          <p:cNvSpPr>
            <a:spLocks noGrp="1"/>
          </p:cNvSpPr>
          <p:nvPr>
            <p:ph type="sldNum" sz="quarter" idx="10"/>
          </p:nvPr>
        </p:nvSpPr>
        <p:spPr/>
        <p:txBody>
          <a:bodyPr/>
          <a:lstStyle/>
          <a:p>
            <a:pPr>
              <a:defRPr/>
            </a:pPr>
            <a:fld id="{9F6CEE43-592C-45DE-BF7D-440AE5261FB2}" type="slidenum">
              <a:rPr lang="en-US" smtClean="0"/>
              <a:pPr>
                <a:defRPr/>
              </a:pPr>
              <a:t>3</a:t>
            </a:fld>
            <a:endParaRPr lang="en-US"/>
          </a:p>
        </p:txBody>
      </p:sp>
    </p:spTree>
    <p:extLst>
      <p:ext uri="{BB962C8B-B14F-4D97-AF65-F5344CB8AC3E}">
        <p14:creationId xmlns:p14="http://schemas.microsoft.com/office/powerpoint/2010/main" val="7605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 name="Notes Placeholder 2"/>
          <p:cNvSpPr>
            <a:spLocks noGrp="1"/>
          </p:cNvSpPr>
          <p:nvPr>
            <p:ph type="body" idx="1"/>
          </p:nvPr>
        </p:nvSpPr>
        <p:spPr/>
        <p:txBody>
          <a:bodyPr wrap="square" numCol="1" anchor="t" anchorCtr="0" compatLnSpc="1">
            <a:prstTxWarp prst="textNoShape">
              <a:avLst/>
            </a:prstTxWarp>
          </a:bodyPr>
          <a:lstStyle/>
          <a:p>
            <a:r>
              <a:rPr lang="en-US" b="1" dirty="0">
                <a:latin typeface="Calibri" charset="0"/>
              </a:rPr>
              <a:t>`</a:t>
            </a:r>
            <a:r>
              <a:rPr lang="en-US" dirty="0">
                <a:latin typeface="Calibri" charset="0"/>
              </a:rPr>
              <a:t>PLTW’s mission: Prepare students for the global economy</a:t>
            </a:r>
          </a:p>
          <a:p>
            <a:pPr>
              <a:buFontTx/>
              <a:buChar char="•"/>
            </a:pPr>
            <a:r>
              <a:rPr lang="en-US" dirty="0">
                <a:latin typeface="Calibri" charset="0"/>
              </a:rPr>
              <a:t>We help students develop the problem-solving, critical thinking, and collaboration skills needed to succeed in the global economy as they pursue college and career. </a:t>
            </a:r>
          </a:p>
          <a:p>
            <a:pPr>
              <a:buFontTx/>
              <a:buChar char="•"/>
            </a:pPr>
            <a:r>
              <a:rPr lang="en-US" dirty="0">
                <a:latin typeface="Calibri" charset="0"/>
              </a:rPr>
              <a:t>PLTW</a:t>
            </a:r>
            <a:r>
              <a:rPr lang="ja-JP" altLang="en-US" dirty="0">
                <a:latin typeface="Calibri" charset="0"/>
              </a:rPr>
              <a:t>’</a:t>
            </a:r>
            <a:r>
              <a:rPr lang="en-US" dirty="0">
                <a:latin typeface="Calibri" charset="0"/>
              </a:rPr>
              <a:t>s activity-, project-, and problem-based curriculum gives students a chance to apply what they know, identify problems, find unique solutions, and lead their own learning.  </a:t>
            </a:r>
          </a:p>
          <a:p>
            <a:pPr>
              <a:buFontTx/>
              <a:buChar char="•"/>
            </a:pPr>
            <a:r>
              <a:rPr lang="en-US" dirty="0">
                <a:latin typeface="Calibri" charset="0"/>
              </a:rPr>
              <a:t>PLTW also delivers engaging, rigorous professional development for teachers to prepare them to engage students in the STEM subjects.</a:t>
            </a:r>
          </a:p>
          <a:p>
            <a:pPr>
              <a:buFontTx/>
              <a:buChar char="•"/>
            </a:pPr>
            <a:r>
              <a:rPr lang="en-US" dirty="0">
                <a:latin typeface="Calibri" charset="0"/>
              </a:rPr>
              <a:t>PLTW partners with leading corporations, philanthropic organizations, and educational institutions to create opportunities for our students in college and career.</a:t>
            </a:r>
          </a:p>
          <a:p>
            <a:endParaRPr lang="en-US" dirty="0">
              <a:latin typeface="Calibri" charset="0"/>
            </a:endParaRPr>
          </a:p>
          <a:p>
            <a:r>
              <a:rPr lang="en-US" b="1" dirty="0">
                <a:latin typeface="Calibri" charset="0"/>
              </a:rPr>
              <a:t>Why is PLTW Important?</a:t>
            </a:r>
          </a:p>
          <a:p>
            <a:r>
              <a:rPr lang="en-US" dirty="0">
                <a:latin typeface="Calibri" charset="0"/>
              </a:rPr>
              <a:t>According to the U.S. Bureau of Labor and Statistics, nationwide employment in STEM jobs is expected to grow to more than 9 million by 2022. An estimated 1.2 million jobs in science, technology, engineering and math will be unfilled by 2018. PLTW addresses the education and workforce development challenges facing our nation by delivering high-quality, interdisciplinary STEM education programs to more than 6,500 schools across the country</a:t>
            </a:r>
            <a:r>
              <a:rPr lang="en-US">
                <a:latin typeface="Calibri" charset="0"/>
              </a:rPr>
              <a:t>. </a:t>
            </a:r>
            <a:endParaRPr lang="en-US" dirty="0">
              <a:latin typeface="Calibri" charset="0"/>
            </a:endParaRP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A850D176-9C0E-8043-AB19-AA7215D5ED40}" type="slidenum">
              <a:rPr lang="en-US"/>
              <a:pPr eaLnBrk="1" hangingPunct="1"/>
              <a:t>4</a:t>
            </a:fld>
            <a:endParaRPr lang="en-US" dirty="0"/>
          </a:p>
        </p:txBody>
      </p:sp>
    </p:spTree>
    <p:extLst>
      <p:ext uri="{BB962C8B-B14F-4D97-AF65-F5344CB8AC3E}">
        <p14:creationId xmlns:p14="http://schemas.microsoft.com/office/powerpoint/2010/main" val="1605192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4E17E8D5-2200-4871-A334-57188FB9CA01}" type="datetimeFigureOut">
              <a:rPr lang="en-US" smtClean="0"/>
              <a:t>2/19/2019</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78DF4900-1ADE-456E-9EA6-4DA6422A1672}"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453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7E8D5-2200-4871-A334-57188FB9CA01}"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a:t>Page </a:t>
            </a:r>
            <a:fld id="{0C812675-E445-4473-84C1-F79C0A8CDD3A}" type="slidenum">
              <a:rPr lang="en-US" smtClean="0"/>
              <a:pPr>
                <a:defRPr/>
              </a:pPr>
              <a:t>‹#›</a:t>
            </a:fld>
            <a:endParaRPr lang="en-US"/>
          </a:p>
        </p:txBody>
      </p:sp>
    </p:spTree>
    <p:extLst>
      <p:ext uri="{BB962C8B-B14F-4D97-AF65-F5344CB8AC3E}">
        <p14:creationId xmlns:p14="http://schemas.microsoft.com/office/powerpoint/2010/main" val="34129134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7E8D5-2200-4871-A334-57188FB9CA01}"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a:t>Page </a:t>
            </a:r>
            <a:fld id="{E927F99D-6023-4C03-82C1-2F22C4F9E2C7}" type="slidenum">
              <a:rPr lang="en-US" smtClean="0"/>
              <a:pPr>
                <a:defRPr/>
              </a:pPr>
              <a:t>‹#›</a:t>
            </a:fld>
            <a:endParaRPr lang="en-US"/>
          </a:p>
        </p:txBody>
      </p:sp>
    </p:spTree>
    <p:extLst>
      <p:ext uri="{BB962C8B-B14F-4D97-AF65-F5344CB8AC3E}">
        <p14:creationId xmlns:p14="http://schemas.microsoft.com/office/powerpoint/2010/main" val="1916020921"/>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0F18343D-F761-4703-B638-FEF9AA63F7E8}" type="slidenum">
              <a:rPr lang="en-US"/>
              <a:pPr>
                <a:defRPr/>
              </a:pPr>
              <a:t>‹#›</a:t>
            </a:fld>
            <a:endParaRPr lang="en-US"/>
          </a:p>
        </p:txBody>
      </p:sp>
    </p:spTree>
    <p:extLst>
      <p:ext uri="{BB962C8B-B14F-4D97-AF65-F5344CB8AC3E}">
        <p14:creationId xmlns:p14="http://schemas.microsoft.com/office/powerpoint/2010/main" val="1632428285"/>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F56F87-73ED-4723-A58D-F163641D5A80}" type="slidenum">
              <a:rPr lang="en-US"/>
              <a:pPr>
                <a:defRPr/>
              </a:pPr>
              <a:t>‹#›</a:t>
            </a:fld>
            <a:endParaRPr lang="en-US"/>
          </a:p>
        </p:txBody>
      </p:sp>
    </p:spTree>
    <p:extLst>
      <p:ext uri="{BB962C8B-B14F-4D97-AF65-F5344CB8AC3E}">
        <p14:creationId xmlns:p14="http://schemas.microsoft.com/office/powerpoint/2010/main" val="1763268893"/>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25963"/>
          </a:xfrm>
        </p:spPr>
        <p:txBody>
          <a:bodyPr/>
          <a:lstStyle/>
          <a:p>
            <a:pPr lvl="0"/>
            <a:endParaRPr lang="en-US" noProof="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80C6B0-4711-4B53-97FB-4792DC201AF1}" type="slidenum">
              <a:rPr lang="en-US"/>
              <a:pPr>
                <a:defRPr/>
              </a:pPr>
              <a:t>‹#›</a:t>
            </a:fld>
            <a:endParaRPr lang="en-US"/>
          </a:p>
        </p:txBody>
      </p:sp>
    </p:spTree>
    <p:extLst>
      <p:ext uri="{BB962C8B-B14F-4D97-AF65-F5344CB8AC3E}">
        <p14:creationId xmlns:p14="http://schemas.microsoft.com/office/powerpoint/2010/main" val="1370160158"/>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98E70F-DCA6-4AE3-BE17-1EAA5834E14E}" type="slidenum">
              <a:rPr lang="en-US"/>
              <a:pPr>
                <a:defRPr/>
              </a:pPr>
              <a:t>‹#›</a:t>
            </a:fld>
            <a:endParaRPr lang="en-US"/>
          </a:p>
        </p:txBody>
      </p:sp>
    </p:spTree>
    <p:extLst>
      <p:ext uri="{BB962C8B-B14F-4D97-AF65-F5344CB8AC3E}">
        <p14:creationId xmlns:p14="http://schemas.microsoft.com/office/powerpoint/2010/main" val="422276383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17E8D5-2200-4871-A334-57188FB9CA01}"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r>
              <a:rPr lang="en-US"/>
              <a:t>Page </a:t>
            </a:r>
            <a:fld id="{0F7E438E-31D2-41AA-9AF2-24CC50FD58C1}" type="slidenum">
              <a:rPr lang="en-US" smtClean="0"/>
              <a:pPr>
                <a:defRPr/>
              </a:pPr>
              <a:t>‹#›</a:t>
            </a:fld>
            <a:endParaRPr lang="en-US"/>
          </a:p>
        </p:txBody>
      </p:sp>
    </p:spTree>
    <p:extLst>
      <p:ext uri="{BB962C8B-B14F-4D97-AF65-F5344CB8AC3E}">
        <p14:creationId xmlns:p14="http://schemas.microsoft.com/office/powerpoint/2010/main" val="1472414134"/>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4E17E8D5-2200-4871-A334-57188FB9CA01}" type="datetimeFigureOut">
              <a:rPr lang="en-US" smtClean="0"/>
              <a:t>2/19/2019</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pPr>
              <a:defRPr/>
            </a:pPr>
            <a:r>
              <a:rPr lang="en-US"/>
              <a:t>Page </a:t>
            </a:r>
            <a:fld id="{A2CE12C8-BB44-47F8-AA0D-A2AD6C2C7FD1}" type="slidenum">
              <a:rPr lang="en-US" smtClean="0"/>
              <a:pPr>
                <a:defRPr/>
              </a:pPr>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840691251"/>
      </p:ext>
    </p:extLst>
  </p:cSld>
  <p:clrMapOvr>
    <a:overrideClrMapping bg1="dk1" tx1="lt1" bg2="dk2" tx2="lt2" accent1="accent1" accent2="accent2" accent3="accent3" accent4="accent4" accent5="accent5" accent6="accent6" hlink="hlink" folHlink="folHlink"/>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17E8D5-2200-4871-A334-57188FB9CA01}"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r>
              <a:rPr lang="en-US"/>
              <a:t>Page </a:t>
            </a:r>
            <a:fld id="{BFB071C7-3DB7-44F7-8930-69E3CF9E99CF}" type="slidenum">
              <a:rPr lang="en-US" smtClean="0"/>
              <a:pPr>
                <a:defRPr/>
              </a:pPr>
              <a:t>‹#›</a:t>
            </a:fld>
            <a:endParaRPr lang="en-US"/>
          </a:p>
        </p:txBody>
      </p:sp>
    </p:spTree>
    <p:extLst>
      <p:ext uri="{BB962C8B-B14F-4D97-AF65-F5344CB8AC3E}">
        <p14:creationId xmlns:p14="http://schemas.microsoft.com/office/powerpoint/2010/main" val="1168420999"/>
      </p:ext>
    </p:extLst>
  </p:cSld>
  <p:clrMapOvr>
    <a:masterClrMapping/>
  </p:clrMapOvr>
  <p:extLst mod="1">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17E8D5-2200-4871-A334-57188FB9CA01}"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r>
              <a:rPr lang="en-US"/>
              <a:t>Page </a:t>
            </a:r>
            <a:fld id="{5EA74FD7-87E5-47BA-8B41-DEBFA5A9F3F7}" type="slidenum">
              <a:rPr lang="en-US" smtClean="0"/>
              <a:pPr>
                <a:defRPr/>
              </a:pPr>
              <a:t>‹#›</a:t>
            </a:fld>
            <a:endParaRPr lang="en-US"/>
          </a:p>
        </p:txBody>
      </p:sp>
    </p:spTree>
    <p:extLst>
      <p:ext uri="{BB962C8B-B14F-4D97-AF65-F5344CB8AC3E}">
        <p14:creationId xmlns:p14="http://schemas.microsoft.com/office/powerpoint/2010/main" val="513267155"/>
      </p:ext>
    </p:extLst>
  </p:cSld>
  <p:clrMapOvr>
    <a:masterClrMapping/>
  </p:clrMapOvr>
  <p:transition spd="med"/>
  <p:extLst mod="1">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17E8D5-2200-4871-A334-57188FB9CA01}"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r>
              <a:rPr lang="en-US"/>
              <a:t>Page </a:t>
            </a:r>
            <a:fld id="{41373F95-0258-4A85-94A9-1E8D4FE54DCE}" type="slidenum">
              <a:rPr lang="en-US" smtClean="0"/>
              <a:pPr>
                <a:defRPr/>
              </a:pPr>
              <a:t>‹#›</a:t>
            </a:fld>
            <a:endParaRPr lang="en-US"/>
          </a:p>
        </p:txBody>
      </p:sp>
    </p:spTree>
    <p:extLst>
      <p:ext uri="{BB962C8B-B14F-4D97-AF65-F5344CB8AC3E}">
        <p14:creationId xmlns:p14="http://schemas.microsoft.com/office/powerpoint/2010/main" val="409309551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17E8D5-2200-4871-A334-57188FB9CA01}"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r>
              <a:rPr lang="en-US"/>
              <a:t>Page </a:t>
            </a:r>
            <a:fld id="{75B58B5A-D559-408F-9A8E-C7D115FB7678}" type="slidenum">
              <a:rPr lang="en-US" smtClean="0"/>
              <a:pPr>
                <a:defRPr/>
              </a:pPr>
              <a:t>‹#›</a:t>
            </a:fld>
            <a:endParaRPr lang="en-US"/>
          </a:p>
        </p:txBody>
      </p:sp>
    </p:spTree>
    <p:extLst>
      <p:ext uri="{BB962C8B-B14F-4D97-AF65-F5344CB8AC3E}">
        <p14:creationId xmlns:p14="http://schemas.microsoft.com/office/powerpoint/2010/main" val="4250472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4E17E8D5-2200-4871-A334-57188FB9CA01}" type="datetimeFigureOut">
              <a:rPr lang="en-US" smtClean="0"/>
              <a:t>2/19/2019</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pPr>
              <a:defRPr/>
            </a:pPr>
            <a:r>
              <a:rPr lang="en-US"/>
              <a:t>Page </a:t>
            </a:r>
            <a:fld id="{776EC518-92AB-49F2-AD69-FF511E0E9207}" type="slidenum">
              <a:rPr lang="en-US" smtClean="0"/>
              <a:pPr>
                <a:defRPr/>
              </a:pPr>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2677165"/>
      </p:ext>
    </p:extLst>
  </p:cSld>
  <p:clrMapOvr>
    <a:masterClrMapping/>
  </p:clrMapOvr>
  <p:transition spd="med"/>
  <p:extLst mod="1">
    <p:ext uri="{DCECCB84-F9BA-43D5-87BE-67443E8EF086}">
      <p15:sldGuideLst xmlns:p15="http://schemas.microsoft.com/office/powerpoint/2012/main" xmlns="">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4E17E8D5-2200-4871-A334-57188FB9CA01}" type="datetimeFigureOut">
              <a:rPr lang="en-US" smtClean="0"/>
              <a:t>2/19/2019</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pPr>
              <a:defRPr/>
            </a:pPr>
            <a:r>
              <a:rPr lang="en-US"/>
              <a:t>Page </a:t>
            </a:r>
            <a:fld id="{BFB071C7-3DB7-44F7-8930-69E3CF9E99CF}" type="slidenum">
              <a:rPr lang="en-US" smtClean="0"/>
              <a:pPr>
                <a:defRPr/>
              </a:pPr>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5622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4E17E8D5-2200-4871-A334-57188FB9CA01}" type="datetimeFigureOut">
              <a:rPr lang="en-US" smtClean="0"/>
              <a:t>2/19/2019</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pPr>
              <a:defRPr/>
            </a:pPr>
            <a:r>
              <a:rPr lang="en-US"/>
              <a:t>Page </a:t>
            </a:r>
            <a:fld id="{BFB071C7-3DB7-44F7-8930-69E3CF9E99CF}" type="slidenum">
              <a:rPr lang="en-US" smtClean="0"/>
              <a:pPr>
                <a:defRPr/>
              </a:pPr>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1631811122"/>
      </p:ext>
    </p:extLst>
  </p:cSld>
  <p:clrMap bg1="lt1" tx1="dk1" bg2="lt2" tx2="dk2" accent1="accent1" accent2="accent2" accent3="accent3" accent4="accent4" accent5="accent5" accent6="accent6" hlink="hlink" folHlink="folHlink"/>
  <p:sldLayoutIdLst>
    <p:sldLayoutId id="2147484637" r:id="rId1"/>
    <p:sldLayoutId id="2147484638" r:id="rId2"/>
    <p:sldLayoutId id="2147484639" r:id="rId3"/>
    <p:sldLayoutId id="2147484640" r:id="rId4"/>
    <p:sldLayoutId id="2147484641" r:id="rId5"/>
    <p:sldLayoutId id="2147484642" r:id="rId6"/>
    <p:sldLayoutId id="2147484643" r:id="rId7"/>
    <p:sldLayoutId id="2147484644" r:id="rId8"/>
    <p:sldLayoutId id="2147484645" r:id="rId9"/>
    <p:sldLayoutId id="2147484646" r:id="rId10"/>
    <p:sldLayoutId id="2147484647" r:id="rId11"/>
    <p:sldLayoutId id="2147484648" r:id="rId12"/>
    <p:sldLayoutId id="2147484649" r:id="rId13"/>
    <p:sldLayoutId id="2147484650" r:id="rId14"/>
    <p:sldLayoutId id="2147484652" r:id="rId15"/>
  </p:sldLayoutIdLst>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en-US" sz="4000" b="1" dirty="0"/>
              <a:t>    Dual Credit Opportunities</a:t>
            </a:r>
          </a:p>
        </p:txBody>
      </p:sp>
      <p:pic>
        <p:nvPicPr>
          <p:cNvPr id="1026" name="Picture 2" descr="B:\gradu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676400"/>
            <a:ext cx="4712906" cy="3124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b="1">
                <a:solidFill>
                  <a:schemeClr val="tx1"/>
                </a:solidFill>
              </a:rPr>
              <a:t>Cost:  When Do I Pay?</a:t>
            </a:r>
          </a:p>
        </p:txBody>
      </p:sp>
      <p:sp>
        <p:nvSpPr>
          <p:cNvPr id="17411" name="Rectangle 3"/>
          <p:cNvSpPr>
            <a:spLocks noGrp="1" noChangeArrowheads="1"/>
          </p:cNvSpPr>
          <p:nvPr>
            <p:ph idx="1"/>
          </p:nvPr>
        </p:nvSpPr>
        <p:spPr>
          <a:xfrm>
            <a:off x="838200" y="1600200"/>
            <a:ext cx="7924800" cy="4876800"/>
          </a:xfrm>
        </p:spPr>
        <p:txBody>
          <a:bodyPr/>
          <a:lstStyle/>
          <a:p>
            <a:pPr eaLnBrk="1" hangingPunct="1"/>
            <a:r>
              <a:rPr lang="en-US" sz="2800" dirty="0">
                <a:solidFill>
                  <a:schemeClr val="tx1"/>
                </a:solidFill>
              </a:rPr>
              <a:t>Students will register to be a college student </a:t>
            </a:r>
            <a:r>
              <a:rPr lang="en-US" sz="2800" b="1" u="sng" dirty="0">
                <a:solidFill>
                  <a:schemeClr val="tx1"/>
                </a:solidFill>
              </a:rPr>
              <a:t>before</a:t>
            </a:r>
            <a:r>
              <a:rPr lang="en-US" sz="2800" dirty="0">
                <a:solidFill>
                  <a:schemeClr val="tx1"/>
                </a:solidFill>
              </a:rPr>
              <a:t> the course begins. </a:t>
            </a:r>
          </a:p>
          <a:p>
            <a:pPr eaLnBrk="1" hangingPunct="1"/>
            <a:r>
              <a:rPr lang="en-US" sz="2800" dirty="0">
                <a:solidFill>
                  <a:schemeClr val="tx1"/>
                </a:solidFill>
              </a:rPr>
              <a:t>In May, students will meet in a computer lab to complete the application together. </a:t>
            </a:r>
          </a:p>
          <a:p>
            <a:pPr eaLnBrk="1" hangingPunct="1"/>
            <a:r>
              <a:rPr lang="en-US" sz="2800" dirty="0">
                <a:solidFill>
                  <a:schemeClr val="tx1"/>
                </a:solidFill>
              </a:rPr>
              <a:t>PLTW Engineering courses with USC— </a:t>
            </a:r>
            <a:r>
              <a:rPr lang="en-US" sz="2800" u="sng" dirty="0">
                <a:solidFill>
                  <a:schemeClr val="tx1"/>
                </a:solidFill>
              </a:rPr>
              <a:t>money is due at the end of the course</a:t>
            </a:r>
            <a:r>
              <a:rPr lang="en-US" sz="2800" dirty="0">
                <a:solidFill>
                  <a:schemeClr val="tx1"/>
                </a:solidFill>
              </a:rPr>
              <a:t>.</a:t>
            </a:r>
          </a:p>
          <a:p>
            <a:pPr eaLnBrk="1" hangingPunct="1"/>
            <a:endParaRPr lang="en-US" dirty="0"/>
          </a:p>
          <a:p>
            <a:pPr eaLnBrk="1" hangingPunct="1"/>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b="1" dirty="0">
                <a:solidFill>
                  <a:schemeClr val="tx1"/>
                </a:solidFill>
              </a:rPr>
              <a:t>Q &amp; A</a:t>
            </a:r>
            <a:br>
              <a:rPr lang="en-US" b="1" dirty="0">
                <a:solidFill>
                  <a:schemeClr val="tx1"/>
                </a:solidFill>
              </a:rPr>
            </a:br>
            <a:r>
              <a:rPr lang="en-US" b="1" dirty="0">
                <a:solidFill>
                  <a:schemeClr val="tx1"/>
                </a:solidFill>
              </a:rPr>
              <a:t/>
            </a:r>
            <a:br>
              <a:rPr lang="en-US" b="1" dirty="0">
                <a:solidFill>
                  <a:schemeClr val="tx1"/>
                </a:solidFill>
              </a:rPr>
            </a:br>
            <a:endParaRPr lang="en-US" b="1" dirty="0">
              <a:solidFill>
                <a:schemeClr val="tx1"/>
              </a:solidFill>
            </a:endParaRPr>
          </a:p>
        </p:txBody>
      </p:sp>
      <p:sp>
        <p:nvSpPr>
          <p:cNvPr id="17411" name="Rectangle 3"/>
          <p:cNvSpPr>
            <a:spLocks noGrp="1" noChangeArrowheads="1"/>
          </p:cNvSpPr>
          <p:nvPr>
            <p:ph idx="1"/>
          </p:nvPr>
        </p:nvSpPr>
        <p:spPr>
          <a:xfrm>
            <a:off x="838200" y="1600200"/>
            <a:ext cx="7924800" cy="4876800"/>
          </a:xfrm>
        </p:spPr>
        <p:txBody>
          <a:bodyPr/>
          <a:lstStyle/>
          <a:p>
            <a:pPr marL="0" indent="0" eaLnBrk="1" hangingPunct="1">
              <a:buNone/>
            </a:pPr>
            <a:r>
              <a:rPr lang="en-US" sz="4800" dirty="0">
                <a:solidFill>
                  <a:schemeClr val="tx1"/>
                </a:solidFill>
              </a:rPr>
              <a:t>We invite you to the stage to talk with teachers and students about the individual dual credit classes.</a:t>
            </a:r>
          </a:p>
          <a:p>
            <a:pPr eaLnBrk="1" hangingPunct="1"/>
            <a:endParaRPr lang="en-US" dirty="0"/>
          </a:p>
        </p:txBody>
      </p:sp>
    </p:spTree>
    <p:extLst>
      <p:ext uri="{BB962C8B-B14F-4D97-AF65-F5344CB8AC3E}">
        <p14:creationId xmlns:p14="http://schemas.microsoft.com/office/powerpoint/2010/main" val="3522447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47944" y="357188"/>
            <a:ext cx="8229600" cy="1143000"/>
          </a:xfrm>
        </p:spPr>
        <p:txBody>
          <a:bodyPr>
            <a:normAutofit/>
          </a:bodyPr>
          <a:lstStyle/>
          <a:p>
            <a:pPr eaLnBrk="1" hangingPunct="1"/>
            <a:r>
              <a:rPr lang="en-US" sz="4000" b="1" dirty="0"/>
              <a:t>Objectives:</a:t>
            </a:r>
          </a:p>
        </p:txBody>
      </p:sp>
      <p:sp>
        <p:nvSpPr>
          <p:cNvPr id="6148" name="Rectangle 4"/>
          <p:cNvSpPr>
            <a:spLocks noGrp="1" noChangeArrowheads="1"/>
          </p:cNvSpPr>
          <p:nvPr>
            <p:ph type="body" sz="half" idx="3"/>
          </p:nvPr>
        </p:nvSpPr>
        <p:spPr>
          <a:xfrm>
            <a:off x="1143000" y="1469116"/>
            <a:ext cx="6400800" cy="4876800"/>
          </a:xfrm>
        </p:spPr>
        <p:txBody>
          <a:bodyPr>
            <a:normAutofit/>
          </a:bodyPr>
          <a:lstStyle/>
          <a:p>
            <a:pPr marL="447675" indent="-447675" eaLnBrk="1" hangingPunct="1">
              <a:buFontTx/>
              <a:buNone/>
            </a:pPr>
            <a:endParaRPr lang="en-US" sz="2800" dirty="0"/>
          </a:p>
          <a:p>
            <a:r>
              <a:rPr lang="en-US" sz="2800" dirty="0"/>
              <a:t>Philosophy and structure of each program</a:t>
            </a:r>
          </a:p>
          <a:p>
            <a:r>
              <a:rPr lang="en-US" sz="2800" dirty="0"/>
              <a:t>Scheduling for one or more programs</a:t>
            </a:r>
          </a:p>
          <a:p>
            <a:r>
              <a:rPr lang="en-US" sz="2800" dirty="0"/>
              <a:t>Assessments associated with each program</a:t>
            </a:r>
          </a:p>
          <a:p>
            <a:r>
              <a:rPr lang="en-US" sz="2800" dirty="0"/>
              <a:t>Success and advantages of each program</a:t>
            </a:r>
          </a:p>
          <a:p>
            <a:r>
              <a:rPr lang="en-US" sz="2800" dirty="0"/>
              <a:t>Costs associated with each program</a:t>
            </a:r>
          </a:p>
          <a:p>
            <a:pPr marL="0" indent="0" eaLnBrk="1" hangingPunct="1">
              <a:buNone/>
            </a:pPr>
            <a:endParaRPr lang="en-US" sz="2800" dirty="0"/>
          </a:p>
        </p:txBody>
      </p:sp>
    </p:spTree>
    <p:extLst>
      <p:ext uri="{BB962C8B-B14F-4D97-AF65-F5344CB8AC3E}">
        <p14:creationId xmlns:p14="http://schemas.microsoft.com/office/powerpoint/2010/main" val="362322271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r>
              <a:rPr lang="en-US" sz="4000" b="1" dirty="0"/>
              <a:t>     Philosophy of Dual Credit Courses</a:t>
            </a:r>
          </a:p>
        </p:txBody>
      </p:sp>
      <p:sp>
        <p:nvSpPr>
          <p:cNvPr id="9219" name="Rectangle 3"/>
          <p:cNvSpPr>
            <a:spLocks noGrp="1" noChangeArrowheads="1"/>
          </p:cNvSpPr>
          <p:nvPr>
            <p:ph type="body" sz="half" idx="2"/>
          </p:nvPr>
        </p:nvSpPr>
        <p:spPr>
          <a:xfrm>
            <a:off x="3657600" y="1600200"/>
            <a:ext cx="5029200" cy="4525963"/>
          </a:xfrm>
        </p:spPr>
        <p:txBody>
          <a:bodyPr>
            <a:normAutofit lnSpcReduction="10000"/>
          </a:bodyPr>
          <a:lstStyle/>
          <a:p>
            <a:pPr eaLnBrk="1" hangingPunct="1"/>
            <a:r>
              <a:rPr lang="en-US" sz="2400"/>
              <a:t>To provide opportunities for qualified high school juniors and seniors to complete college-level courses while still enrolled in high school.</a:t>
            </a:r>
          </a:p>
          <a:p>
            <a:pPr eaLnBrk="1" hangingPunct="1"/>
            <a:endParaRPr lang="en-US" sz="2400"/>
          </a:p>
          <a:p>
            <a:pPr eaLnBrk="1" hangingPunct="1"/>
            <a:r>
              <a:rPr lang="en-US" sz="2400"/>
              <a:t>To provide opportunities for students to earn dual credit (high school and college credit) when courses include both college and high school requirements.</a:t>
            </a:r>
          </a:p>
        </p:txBody>
      </p:sp>
      <p:sp>
        <p:nvSpPr>
          <p:cNvPr id="3" name="Online Image Placeholder 2">
            <a:extLst>
              <a:ext uri="{FF2B5EF4-FFF2-40B4-BE49-F238E27FC236}">
                <a16:creationId xmlns:a16="http://schemas.microsoft.com/office/drawing/2014/main" xmlns="" id="{A3041441-99CA-45E9-B156-57FB714F1EBC}"/>
              </a:ext>
            </a:extLst>
          </p:cNvPr>
          <p:cNvSpPr>
            <a:spLocks noGrp="1"/>
          </p:cNvSpPr>
          <p:nvPr>
            <p:ph type="clipArt" sz="half" idx="1"/>
          </p:nvPr>
        </p:nvSpPr>
        <p:spPr/>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normAutofit/>
          </a:bodyPr>
          <a:lstStyle/>
          <a:p>
            <a:pPr eaLnBrk="1" hangingPunct="1"/>
            <a:r>
              <a:rPr lang="en-US" dirty="0">
                <a:cs typeface="Arial" charset="0"/>
              </a:rPr>
              <a:t>Project Lead The Way</a:t>
            </a:r>
          </a:p>
        </p:txBody>
      </p:sp>
      <p:sp>
        <p:nvSpPr>
          <p:cNvPr id="3" name="Content Placeholder 2"/>
          <p:cNvSpPr>
            <a:spLocks noGrp="1"/>
          </p:cNvSpPr>
          <p:nvPr>
            <p:ph idx="1"/>
          </p:nvPr>
        </p:nvSpPr>
        <p:spPr>
          <a:xfrm>
            <a:off x="193714" y="1586869"/>
            <a:ext cx="8407893" cy="4407408"/>
          </a:xfrm>
        </p:spPr>
        <p:txBody>
          <a:bodyPr/>
          <a:lstStyle/>
          <a:p>
            <a:pPr marL="45720" indent="0">
              <a:buNone/>
            </a:pPr>
            <a:r>
              <a:rPr lang="en-US" dirty="0"/>
              <a:t>I       </a:t>
            </a:r>
            <a:r>
              <a:rPr lang="en-US" dirty="0">
                <a:solidFill>
                  <a:schemeClr val="tx1"/>
                </a:solidFill>
              </a:rPr>
              <a:t>Introduction to Engineering Design</a:t>
            </a:r>
          </a:p>
          <a:p>
            <a:pPr marL="45720" indent="0">
              <a:buNone/>
            </a:pPr>
            <a:endParaRPr lang="en-US" dirty="0">
              <a:solidFill>
                <a:schemeClr val="tx1"/>
              </a:solidFill>
            </a:endParaRPr>
          </a:p>
          <a:p>
            <a:pPr marL="45720" indent="0">
              <a:buNone/>
            </a:pPr>
            <a:r>
              <a:rPr lang="en-US" dirty="0">
                <a:solidFill>
                  <a:schemeClr val="tx1"/>
                </a:solidFill>
              </a:rPr>
              <a:t>       Principles of Engineering</a:t>
            </a:r>
          </a:p>
          <a:p>
            <a:pPr marL="45720" indent="0">
              <a:buNone/>
            </a:pPr>
            <a:endParaRPr lang="en-US" dirty="0">
              <a:solidFill>
                <a:schemeClr val="tx1"/>
              </a:solidFill>
            </a:endParaRPr>
          </a:p>
          <a:p>
            <a:pPr marL="45720" indent="0">
              <a:buNone/>
            </a:pPr>
            <a:r>
              <a:rPr lang="en-US" dirty="0">
                <a:solidFill>
                  <a:schemeClr val="tx1"/>
                </a:solidFill>
              </a:rPr>
              <a:t>       Civil Engineering and Architecture</a:t>
            </a:r>
          </a:p>
          <a:p>
            <a:pPr marL="45720" indent="0">
              <a:buNone/>
            </a:pPr>
            <a:endParaRPr lang="en-US" dirty="0">
              <a:solidFill>
                <a:schemeClr val="tx1"/>
              </a:solidFill>
            </a:endParaRPr>
          </a:p>
          <a:p>
            <a:pPr marL="45720" indent="0">
              <a:buNone/>
            </a:pPr>
            <a:r>
              <a:rPr lang="en-US" dirty="0">
                <a:solidFill>
                  <a:schemeClr val="tx1"/>
                </a:solidFill>
              </a:rPr>
              <a:t>       Digital Electronics</a:t>
            </a:r>
          </a:p>
          <a:p>
            <a:pPr marL="45720" indent="0">
              <a:buNone/>
            </a:pPr>
            <a:endParaRPr lang="en-US" dirty="0"/>
          </a:p>
        </p:txBody>
      </p:sp>
      <p:grpSp>
        <p:nvGrpSpPr>
          <p:cNvPr id="73732" name="Group 3"/>
          <p:cNvGrpSpPr>
            <a:grpSpLocks/>
          </p:cNvGrpSpPr>
          <p:nvPr/>
        </p:nvGrpSpPr>
        <p:grpSpPr bwMode="auto">
          <a:xfrm>
            <a:off x="5715967" y="1810275"/>
            <a:ext cx="1126703" cy="1259201"/>
            <a:chOff x="7038975" y="1962741"/>
            <a:chExt cx="1232934" cy="1232934"/>
          </a:xfrm>
        </p:grpSpPr>
        <p:sp>
          <p:nvSpPr>
            <p:cNvPr id="5" name="Oval 4"/>
            <p:cNvSpPr/>
            <p:nvPr/>
          </p:nvSpPr>
          <p:spPr>
            <a:xfrm>
              <a:off x="7038975" y="1962741"/>
              <a:ext cx="1232934" cy="1232934"/>
            </a:xfrm>
            <a:prstGeom prst="ellipse">
              <a:avLst/>
            </a:prstGeom>
            <a:solidFill>
              <a:srgbClr val="FFFFFF"/>
            </a:solidFill>
            <a:ln>
              <a:solidFill>
                <a:srgbClr val="C4123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latin typeface="Arial" panose="020B0604020202020204" pitchFamily="34" charset="0"/>
                <a:cs typeface="Arial" panose="020B0604020202020204" pitchFamily="34" charset="0"/>
              </a:endParaRPr>
            </a:p>
          </p:txBody>
        </p:sp>
        <p:sp>
          <p:nvSpPr>
            <p:cNvPr id="6" name="Oval 5"/>
            <p:cNvSpPr>
              <a:spLocks noChangeArrowheads="1"/>
            </p:cNvSpPr>
            <p:nvPr/>
          </p:nvSpPr>
          <p:spPr bwMode="auto">
            <a:xfrm>
              <a:off x="7061020" y="1984786"/>
              <a:ext cx="1188844" cy="1188844"/>
            </a:xfrm>
            <a:prstGeom prst="ellipse">
              <a:avLst/>
            </a:prstGeom>
            <a:blipFill dpi="0" rotWithShape="1">
              <a:blip r:embed="rId3"/>
              <a:srcRect/>
              <a:stretch>
                <a:fillRect/>
              </a:stretch>
            </a:blipFill>
            <a:ln w="9525">
              <a:solidFill>
                <a:srgbClr val="FFFFFF"/>
              </a:solidFill>
              <a:round/>
              <a:headEnd/>
              <a:tailEnd/>
            </a:ln>
          </p:spPr>
          <p:txBody>
            <a:bodyPr anchor="ctr"/>
            <a:lstStyle/>
            <a:p>
              <a:pPr algn="ctr" fontAlgn="auto">
                <a:spcBef>
                  <a:spcPts val="0"/>
                </a:spcBef>
                <a:spcAft>
                  <a:spcPts val="0"/>
                </a:spcAft>
                <a:defRPr/>
              </a:pPr>
              <a:endParaRPr lang="en-US" dirty="0">
                <a:solidFill>
                  <a:prstClr val="white"/>
                </a:solidFill>
                <a:latin typeface="Arial" panose="020B0604020202020204" pitchFamily="34" charset="0"/>
                <a:ea typeface="+mn-ea"/>
                <a:cs typeface="Arial" panose="020B0604020202020204" pitchFamily="34" charset="0"/>
              </a:endParaRPr>
            </a:p>
          </p:txBody>
        </p:sp>
      </p:grpSp>
      <p:pic>
        <p:nvPicPr>
          <p:cNvPr id="16" name="Picture 6" descr="two-guys-drilling.jpg                                          00A0A28EMacintosh HD                   7C26330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5310306"/>
            <a:ext cx="1367942" cy="1367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7" descr="3-chemistry-kids.jpg                                           00A0A28EMacintosh HD                   7C2633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9718" y="5330671"/>
            <a:ext cx="1367942" cy="1367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Image result for pltw"/>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20171" y="5289941"/>
            <a:ext cx="2113008" cy="14086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bryan coburn winthrop"/>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79319" y="5310306"/>
            <a:ext cx="2124597" cy="136794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pltw students"/>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55420" y="3940311"/>
            <a:ext cx="1972393" cy="1109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90673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D50442B-FF0B-439B-A8F3-03154D530121}"/>
              </a:ext>
            </a:extLst>
          </p:cNvPr>
          <p:cNvSpPr txBox="1"/>
          <p:nvPr/>
        </p:nvSpPr>
        <p:spPr>
          <a:xfrm>
            <a:off x="1219200" y="533400"/>
            <a:ext cx="7315200" cy="3200876"/>
          </a:xfrm>
          <a:prstGeom prst="rect">
            <a:avLst/>
          </a:prstGeom>
          <a:noFill/>
        </p:spPr>
        <p:txBody>
          <a:bodyPr wrap="square" rtlCol="0">
            <a:spAutoFit/>
          </a:bodyPr>
          <a:lstStyle/>
          <a:p>
            <a:r>
              <a:rPr lang="en-US" sz="4400" b="1" dirty="0">
                <a:solidFill>
                  <a:schemeClr val="tx2"/>
                </a:solidFill>
              </a:rPr>
              <a:t> Dual Credit Opportunities</a:t>
            </a:r>
          </a:p>
          <a:p>
            <a:endParaRPr lang="en-US" dirty="0"/>
          </a:p>
          <a:p>
            <a:pPr marL="285750" indent="-285750">
              <a:buFont typeface="Arial" panose="020B0604020202020204" pitchFamily="34" charset="0"/>
              <a:buChar char="•"/>
            </a:pPr>
            <a:r>
              <a:rPr lang="en-US" sz="2800" dirty="0"/>
              <a:t>PLTW –Rochester Institute </a:t>
            </a:r>
            <a:r>
              <a:rPr lang="en-US" sz="2800"/>
              <a:t>of Technology</a:t>
            </a:r>
            <a:endParaRPr lang="en-US" sz="2800" dirty="0"/>
          </a:p>
          <a:p>
            <a:pPr marL="285750" indent="-285750">
              <a:buFont typeface="Arial" panose="020B0604020202020204" pitchFamily="34" charset="0"/>
              <a:buChar char="•"/>
            </a:pPr>
            <a:r>
              <a:rPr lang="en-US" sz="2800" dirty="0"/>
              <a:t>Teacher Cadets—Winthrop University</a:t>
            </a:r>
          </a:p>
          <a:p>
            <a:pPr marL="285750" indent="-285750">
              <a:buFont typeface="Arial" panose="020B0604020202020204" pitchFamily="34" charset="0"/>
              <a:buChar char="•"/>
            </a:pPr>
            <a:r>
              <a:rPr lang="en-US" sz="2800" dirty="0"/>
              <a:t>English 101—USC-L</a:t>
            </a:r>
          </a:p>
          <a:p>
            <a:pPr marL="285750" indent="-285750">
              <a:buFont typeface="Arial" panose="020B0604020202020204" pitchFamily="34" charset="0"/>
              <a:buChar char="•"/>
            </a:pPr>
            <a:r>
              <a:rPr lang="en-US" sz="2800" dirty="0"/>
              <a:t>English 102—USC-L</a:t>
            </a:r>
          </a:p>
          <a:p>
            <a:pPr marL="285750" indent="-285750">
              <a:buFont typeface="Arial" panose="020B0604020202020204" pitchFamily="34" charset="0"/>
              <a:buChar char="•"/>
            </a:pPr>
            <a:r>
              <a:rPr lang="en-US" sz="2800" dirty="0"/>
              <a:t>Psychology 101—USC-L</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sz="3600" b="1">
                <a:solidFill>
                  <a:schemeClr val="tx1"/>
                </a:solidFill>
              </a:rPr>
              <a:t>Benefits of Dual Credit Courses</a:t>
            </a:r>
          </a:p>
        </p:txBody>
      </p:sp>
      <p:sp>
        <p:nvSpPr>
          <p:cNvPr id="13315" name="Rectangle 3"/>
          <p:cNvSpPr>
            <a:spLocks noGrp="1" noChangeArrowheads="1"/>
          </p:cNvSpPr>
          <p:nvPr>
            <p:ph idx="1"/>
          </p:nvPr>
        </p:nvSpPr>
        <p:spPr>
          <a:xfrm>
            <a:off x="838200" y="1219200"/>
            <a:ext cx="7848600" cy="5562600"/>
          </a:xfrm>
        </p:spPr>
        <p:txBody>
          <a:bodyPr/>
          <a:lstStyle/>
          <a:p>
            <a:pPr>
              <a:lnSpc>
                <a:spcPct val="90000"/>
              </a:lnSpc>
            </a:pPr>
            <a:endParaRPr lang="en-US" sz="2800" dirty="0">
              <a:solidFill>
                <a:schemeClr val="tx1"/>
              </a:solidFill>
            </a:endParaRPr>
          </a:p>
          <a:p>
            <a:pPr>
              <a:lnSpc>
                <a:spcPct val="90000"/>
              </a:lnSpc>
            </a:pPr>
            <a:r>
              <a:rPr lang="en-US" sz="2800" dirty="0">
                <a:solidFill>
                  <a:schemeClr val="tx1"/>
                </a:solidFill>
              </a:rPr>
              <a:t>Dual Credit Courses are not dependent upon a score from a national exam.</a:t>
            </a:r>
          </a:p>
          <a:p>
            <a:pPr>
              <a:lnSpc>
                <a:spcPct val="90000"/>
              </a:lnSpc>
            </a:pPr>
            <a:r>
              <a:rPr lang="en-US" sz="2800" dirty="0">
                <a:solidFill>
                  <a:schemeClr val="tx1"/>
                </a:solidFill>
              </a:rPr>
              <a:t>Dual Credit Courses will be part of your college transcript when you enter college.</a:t>
            </a:r>
          </a:p>
          <a:p>
            <a:pPr>
              <a:lnSpc>
                <a:spcPct val="90000"/>
              </a:lnSpc>
            </a:pPr>
            <a:r>
              <a:rPr lang="en-US" sz="2800" dirty="0">
                <a:solidFill>
                  <a:schemeClr val="tx1"/>
                </a:solidFill>
              </a:rPr>
              <a:t>Dual Credit Courses in core areas are transferable to all </a:t>
            </a:r>
            <a:r>
              <a:rPr lang="en-US" sz="2800" u="sng" dirty="0">
                <a:solidFill>
                  <a:schemeClr val="tx1"/>
                </a:solidFill>
              </a:rPr>
              <a:t>in-state public colleges</a:t>
            </a:r>
            <a:r>
              <a:rPr lang="en-US" sz="2800" dirty="0">
                <a:solidFill>
                  <a:schemeClr val="tx1"/>
                </a:solidFill>
              </a:rPr>
              <a:t>, some out-of-state public colleges, and a few private colleges.</a:t>
            </a:r>
          </a:p>
          <a:p>
            <a:pPr>
              <a:lnSpc>
                <a:spcPct val="90000"/>
              </a:lnSpc>
            </a:pPr>
            <a:r>
              <a:rPr lang="en-US" sz="2800" u="sng" dirty="0">
                <a:solidFill>
                  <a:schemeClr val="tx1"/>
                </a:solidFill>
              </a:rPr>
              <a:t>Check with the college you are interested in attending to see how courses transfer</a:t>
            </a:r>
            <a:r>
              <a:rPr lang="en-US" sz="2800" dirty="0">
                <a:solidFill>
                  <a:schemeClr val="tx1"/>
                </a:solidFill>
              </a:rPr>
              <a:t>.</a:t>
            </a:r>
          </a:p>
        </p:txBody>
      </p:sp>
      <p:sp>
        <p:nvSpPr>
          <p:cNvPr id="13316" name="WordArt 4"/>
          <p:cNvSpPr>
            <a:spLocks noChangeArrowheads="1" noChangeShapeType="1" noTextEdit="1"/>
          </p:cNvSpPr>
          <p:nvPr/>
        </p:nvSpPr>
        <p:spPr bwMode="auto">
          <a:xfrm>
            <a:off x="1143000" y="5943600"/>
            <a:ext cx="6629400" cy="571500"/>
          </a:xfrm>
          <a:prstGeom prst="rect">
            <a:avLst/>
          </a:prstGeom>
        </p:spPr>
        <p:txBody>
          <a:bodyPr wrap="none" fromWordArt="1">
            <a:prstTxWarp prst="textPlain">
              <a:avLst>
                <a:gd name="adj" fmla="val 50000"/>
              </a:avLst>
            </a:prstTxWarp>
          </a:bodyPr>
          <a:lstStyle/>
          <a:p>
            <a:pPr algn="ctr"/>
            <a:endParaRPr lang="en-US" sz="3600" kern="10">
              <a:ln w="19050">
                <a:solidFill>
                  <a:srgbClr val="99CCFF"/>
                </a:solidFill>
                <a:round/>
                <a:headEnd/>
                <a:tailEnd/>
              </a:ln>
              <a:solidFill>
                <a:srgbClr val="0066CC"/>
              </a:solidFill>
              <a:effectLst>
                <a:outerShdw dist="35921" dir="2700000" algn="ctr" rotWithShape="0">
                  <a:srgbClr val="990000"/>
                </a:outerShdw>
              </a:effectLst>
              <a:latin typeface="Impact"/>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1050925" y="304800"/>
            <a:ext cx="5715000" cy="1554162"/>
          </a:xfrm>
        </p:spPr>
        <p:txBody>
          <a:bodyPr>
            <a:normAutofit/>
          </a:bodyPr>
          <a:lstStyle/>
          <a:p>
            <a:pPr eaLnBrk="1" hangingPunct="1"/>
            <a:r>
              <a:rPr lang="en-US" sz="4000" b="1" dirty="0"/>
              <a:t>Requirements for  </a:t>
            </a:r>
            <a:br>
              <a:rPr lang="en-US" sz="4000" b="1" dirty="0"/>
            </a:br>
            <a:r>
              <a:rPr lang="en-US" sz="4000" b="1" dirty="0"/>
              <a:t>Dual Credit</a:t>
            </a:r>
            <a:endParaRPr lang="en-US" sz="2800" b="1" dirty="0">
              <a:solidFill>
                <a:srgbClr val="002060"/>
              </a:solidFill>
            </a:endParaRPr>
          </a:p>
        </p:txBody>
      </p:sp>
      <p:sp>
        <p:nvSpPr>
          <p:cNvPr id="14339" name="Text Box 8"/>
          <p:cNvSpPr txBox="1">
            <a:spLocks noChangeArrowheads="1"/>
          </p:cNvSpPr>
          <p:nvPr/>
        </p:nvSpPr>
        <p:spPr bwMode="auto">
          <a:xfrm>
            <a:off x="1203325" y="1600200"/>
            <a:ext cx="62642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sp>
        <p:nvSpPr>
          <p:cNvPr id="14340" name="Text Box 9"/>
          <p:cNvSpPr txBox="1">
            <a:spLocks noChangeArrowheads="1"/>
          </p:cNvSpPr>
          <p:nvPr/>
        </p:nvSpPr>
        <p:spPr bwMode="auto">
          <a:xfrm>
            <a:off x="1355725" y="1676400"/>
            <a:ext cx="6264275"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lvl="1" eaLnBrk="1" hangingPunct="1"/>
            <a:endParaRPr lang="en-US" sz="2800" b="1" dirty="0"/>
          </a:p>
          <a:p>
            <a:pPr lvl="1" eaLnBrk="1" hangingPunct="1"/>
            <a:r>
              <a:rPr lang="en-US" sz="2800" b="1" dirty="0"/>
              <a:t>USC-L classes </a:t>
            </a:r>
          </a:p>
          <a:p>
            <a:pPr lvl="1" eaLnBrk="1" hangingPunct="1">
              <a:buFontTx/>
              <a:buChar char="•"/>
            </a:pPr>
            <a:r>
              <a:rPr lang="en-US" sz="2800" dirty="0"/>
              <a:t>3.0 cumulative GPA</a:t>
            </a:r>
          </a:p>
          <a:p>
            <a:pPr eaLnBrk="1" hangingPunct="1"/>
            <a:endParaRPr lang="en-US" sz="2800" dirty="0"/>
          </a:p>
          <a:p>
            <a:pPr eaLnBrk="1" hangingPunct="1"/>
            <a:endParaRPr lang="en-US" sz="2800" dirty="0"/>
          </a:p>
          <a:p>
            <a:pPr eaLnBrk="1" hangingPunct="1"/>
            <a:r>
              <a:rPr lang="en-US" sz="2800" b="1" dirty="0"/>
              <a:t>     Teacher Cadet 101, WU</a:t>
            </a:r>
          </a:p>
          <a:p>
            <a:pPr lvl="1" eaLnBrk="1" hangingPunct="1">
              <a:buFontTx/>
              <a:buChar char="•"/>
            </a:pPr>
            <a:r>
              <a:rPr lang="en-US" sz="2800" dirty="0"/>
              <a:t>Overall 3.0 GPA or higher, 	teacher recommendation, and    	application</a:t>
            </a:r>
          </a:p>
          <a:p>
            <a:pPr lvl="1" eaLnBrk="1" hangingPunct="1">
              <a:buFontTx/>
              <a:buChar char="•"/>
            </a:pPr>
            <a:endParaRPr lang="en-US" sz="28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1587" y="4267200"/>
            <a:ext cx="1143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1905000"/>
            <a:ext cx="2076450" cy="2076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20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ctr" eaLnBrk="1" hangingPunct="1"/>
            <a:r>
              <a:rPr lang="en-US" sz="4000" b="1" dirty="0"/>
              <a:t>   Cost Analysis</a:t>
            </a:r>
            <a:br>
              <a:rPr lang="en-US" sz="4000" b="1" dirty="0"/>
            </a:br>
            <a:r>
              <a:rPr lang="en-US" sz="4000" b="1" dirty="0"/>
              <a:t>   What do you pay?*</a:t>
            </a:r>
          </a:p>
        </p:txBody>
      </p:sp>
      <p:sp>
        <p:nvSpPr>
          <p:cNvPr id="22531" name="Rectangle 3"/>
          <p:cNvSpPr>
            <a:spLocks noGrp="1" noChangeArrowheads="1"/>
          </p:cNvSpPr>
          <p:nvPr>
            <p:ph type="body" sz="half" idx="1"/>
          </p:nvPr>
        </p:nvSpPr>
        <p:spPr>
          <a:xfrm>
            <a:off x="304800" y="1600200"/>
            <a:ext cx="8229600" cy="4876800"/>
          </a:xfrm>
        </p:spPr>
        <p:txBody>
          <a:bodyPr>
            <a:normAutofit fontScale="92500" lnSpcReduction="10000"/>
          </a:bodyPr>
          <a:lstStyle/>
          <a:p>
            <a:pPr eaLnBrk="1" hangingPunct="1">
              <a:lnSpc>
                <a:spcPct val="90000"/>
              </a:lnSpc>
              <a:defRPr/>
            </a:pPr>
            <a:r>
              <a:rPr lang="en-US" sz="2800" dirty="0"/>
              <a:t>    USC-Lancaster </a:t>
            </a:r>
            <a:r>
              <a:rPr lang="en-US" sz="2000" dirty="0"/>
              <a:t>(each course)</a:t>
            </a:r>
          </a:p>
          <a:p>
            <a:pPr lvl="2" eaLnBrk="1" hangingPunct="1">
              <a:lnSpc>
                <a:spcPct val="90000"/>
              </a:lnSpc>
              <a:defRPr/>
            </a:pPr>
            <a:r>
              <a:rPr lang="en-US" sz="2800" dirty="0"/>
              <a:t>$285.00  for 3-hour course or no cost if </a:t>
            </a:r>
          </a:p>
          <a:p>
            <a:pPr lvl="2" eaLnBrk="1" hangingPunct="1">
              <a:lnSpc>
                <a:spcPct val="90000"/>
              </a:lnSpc>
              <a:buFontTx/>
              <a:buNone/>
              <a:defRPr/>
            </a:pPr>
            <a:r>
              <a:rPr lang="en-US" sz="2800" dirty="0"/>
              <a:t>   student takes 6 </a:t>
            </a:r>
            <a:r>
              <a:rPr lang="en-US" sz="2800" dirty="0" err="1"/>
              <a:t>hrs</a:t>
            </a:r>
            <a:r>
              <a:rPr lang="en-US" sz="2800" dirty="0"/>
              <a:t>/</a:t>
            </a:r>
            <a:r>
              <a:rPr lang="en-US" sz="2800" dirty="0" err="1"/>
              <a:t>sem</a:t>
            </a:r>
            <a:endParaRPr lang="en-US" sz="2800" dirty="0"/>
          </a:p>
          <a:p>
            <a:pPr lvl="2" eaLnBrk="1" hangingPunct="1">
              <a:lnSpc>
                <a:spcPct val="90000"/>
              </a:lnSpc>
              <a:defRPr/>
            </a:pPr>
            <a:r>
              <a:rPr lang="en-US" sz="2800" dirty="0"/>
              <a:t>Cost of textbooks</a:t>
            </a:r>
          </a:p>
          <a:p>
            <a:pPr eaLnBrk="1" hangingPunct="1">
              <a:lnSpc>
                <a:spcPct val="90000"/>
              </a:lnSpc>
              <a:defRPr/>
            </a:pPr>
            <a:r>
              <a:rPr lang="en-US" sz="2800" dirty="0"/>
              <a:t>   Winthrop</a:t>
            </a:r>
          </a:p>
          <a:p>
            <a:pPr lvl="2" eaLnBrk="1" hangingPunct="1">
              <a:lnSpc>
                <a:spcPct val="90000"/>
              </a:lnSpc>
              <a:defRPr/>
            </a:pPr>
            <a:r>
              <a:rPr lang="en-US" sz="2800" dirty="0"/>
              <a:t>$30.00 </a:t>
            </a:r>
          </a:p>
          <a:p>
            <a:pPr>
              <a:lnSpc>
                <a:spcPct val="90000"/>
              </a:lnSpc>
              <a:defRPr/>
            </a:pPr>
            <a:r>
              <a:rPr lang="en-US" sz="2800" dirty="0"/>
              <a:t>    PLTW</a:t>
            </a:r>
          </a:p>
          <a:p>
            <a:pPr lvl="2">
              <a:lnSpc>
                <a:spcPct val="90000"/>
              </a:lnSpc>
              <a:defRPr/>
            </a:pPr>
            <a:r>
              <a:rPr lang="en-US" sz="2800" dirty="0"/>
              <a:t>$225.00 </a:t>
            </a:r>
          </a:p>
          <a:p>
            <a:pPr lvl="2" eaLnBrk="1" hangingPunct="1">
              <a:lnSpc>
                <a:spcPct val="90000"/>
              </a:lnSpc>
              <a:defRPr/>
            </a:pPr>
            <a:endParaRPr lang="en-US" sz="2800" dirty="0"/>
          </a:p>
          <a:p>
            <a:pPr eaLnBrk="1" hangingPunct="1">
              <a:lnSpc>
                <a:spcPct val="90000"/>
              </a:lnSpc>
              <a:defRPr/>
            </a:pPr>
            <a:r>
              <a:rPr lang="en-US" sz="2800" dirty="0"/>
              <a:t> </a:t>
            </a:r>
          </a:p>
          <a:p>
            <a:pPr eaLnBrk="1" hangingPunct="1">
              <a:lnSpc>
                <a:spcPct val="90000"/>
              </a:lnSpc>
              <a:buFontTx/>
              <a:buNone/>
              <a:defRPr/>
            </a:pPr>
            <a:r>
              <a:rPr lang="en-US" sz="2800" dirty="0"/>
              <a:t>*         </a:t>
            </a:r>
            <a:r>
              <a:rPr lang="en-US" sz="2800" b="1" dirty="0">
                <a:solidFill>
                  <a:srgbClr val="00B050"/>
                </a:solidFill>
              </a:rPr>
              <a:t>COSTS ARE SUBJECT TO CHANGE</a:t>
            </a:r>
            <a:r>
              <a:rPr lang="en-US" sz="2800" dirty="0">
                <a:solidFill>
                  <a:schemeClr val="accent3">
                    <a:lumMod val="50000"/>
                  </a:schemeClr>
                </a:solidFill>
              </a:rPr>
              <a:t>.</a:t>
            </a:r>
          </a:p>
        </p:txBody>
      </p:sp>
      <p:sp>
        <p:nvSpPr>
          <p:cNvPr id="3" name="Content Placeholder 2">
            <a:extLst>
              <a:ext uri="{FF2B5EF4-FFF2-40B4-BE49-F238E27FC236}">
                <a16:creationId xmlns:a16="http://schemas.microsoft.com/office/drawing/2014/main" xmlns="" id="{97931931-0C1E-4B75-B11A-144B7A7A0939}"/>
              </a:ext>
            </a:extLst>
          </p:cNvPr>
          <p:cNvSpPr>
            <a:spLocks noGrp="1"/>
          </p:cNvSpPr>
          <p:nvPr>
            <p:ph sz="half" idx="2"/>
          </p:nvPr>
        </p:nvSpPr>
        <p:spPr/>
        <p:txBody>
          <a:bodyPr/>
          <a:lstStyle/>
          <a:p>
            <a:endParaRPr lang="en-US"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304800"/>
            <a:ext cx="8229600" cy="1143000"/>
          </a:xfrm>
        </p:spPr>
        <p:txBody>
          <a:bodyPr>
            <a:normAutofit fontScale="90000"/>
          </a:bodyPr>
          <a:lstStyle/>
          <a:p>
            <a:pPr eaLnBrk="1" hangingPunct="1"/>
            <a:r>
              <a:rPr lang="en-US" sz="4000" b="1" dirty="0"/>
              <a:t>How Much Can I Save?</a:t>
            </a:r>
            <a:br>
              <a:rPr lang="en-US" sz="4000" b="1" dirty="0"/>
            </a:br>
            <a:endParaRPr lang="en-US" sz="4000" b="1" dirty="0"/>
          </a:p>
        </p:txBody>
      </p:sp>
      <p:sp>
        <p:nvSpPr>
          <p:cNvPr id="16387" name="Rectangle 3"/>
          <p:cNvSpPr>
            <a:spLocks noGrp="1" noChangeArrowheads="1"/>
          </p:cNvSpPr>
          <p:nvPr>
            <p:ph type="body" sz="half" idx="1"/>
          </p:nvPr>
        </p:nvSpPr>
        <p:spPr/>
        <p:txBody>
          <a:bodyPr/>
          <a:lstStyle/>
          <a:p>
            <a:pPr eaLnBrk="1" hangingPunct="1">
              <a:buFontTx/>
              <a:buNone/>
            </a:pPr>
            <a:endParaRPr lang="en-US" sz="2800"/>
          </a:p>
          <a:p>
            <a:pPr eaLnBrk="1" hangingPunct="1">
              <a:buFontTx/>
              <a:buNone/>
            </a:pPr>
            <a:endParaRPr lang="en-US" sz="2800"/>
          </a:p>
        </p:txBody>
      </p:sp>
      <p:sp>
        <p:nvSpPr>
          <p:cNvPr id="16389" name="Text Box 5"/>
          <p:cNvSpPr txBox="1">
            <a:spLocks noChangeArrowheads="1"/>
          </p:cNvSpPr>
          <p:nvPr/>
        </p:nvSpPr>
        <p:spPr bwMode="auto">
          <a:xfrm>
            <a:off x="914400" y="1277858"/>
            <a:ext cx="6858000"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endParaRPr lang="en-US" sz="2800" b="1" dirty="0"/>
          </a:p>
          <a:p>
            <a:pPr eaLnBrk="1" hangingPunct="1">
              <a:spcBef>
                <a:spcPct val="50000"/>
              </a:spcBef>
            </a:pPr>
            <a:r>
              <a:rPr lang="en-US" sz="2800" b="1" dirty="0"/>
              <a:t>Each course at Winthrop, USC-L, or USC costs college students $900.00+. </a:t>
            </a:r>
          </a:p>
          <a:p>
            <a:pPr eaLnBrk="1" hangingPunct="1">
              <a:spcBef>
                <a:spcPct val="50000"/>
              </a:spcBef>
            </a:pPr>
            <a:endParaRPr lang="en-US" sz="2800" b="1" dirty="0"/>
          </a:p>
          <a:p>
            <a:pPr eaLnBrk="1" hangingPunct="1">
              <a:spcBef>
                <a:spcPct val="50000"/>
              </a:spcBef>
            </a:pPr>
            <a:r>
              <a:rPr lang="en-US" sz="2800" b="1" dirty="0"/>
              <a:t>Course costs are subject to change.</a:t>
            </a:r>
          </a:p>
          <a:p>
            <a:pPr eaLnBrk="1" hangingPunct="1">
              <a:spcBef>
                <a:spcPct val="50000"/>
              </a:spcBef>
            </a:pPr>
            <a:endParaRPr lang="en-US" sz="2800" b="1" dirty="0"/>
          </a:p>
          <a:p>
            <a:pPr eaLnBrk="1" hangingPunct="1">
              <a:spcBef>
                <a:spcPct val="50000"/>
              </a:spcBef>
            </a:pPr>
            <a:endParaRPr lang="en-US" sz="2800" b="1" dirty="0"/>
          </a:p>
          <a:p>
            <a:pPr eaLnBrk="1" hangingPunct="1">
              <a:spcBef>
                <a:spcPct val="50000"/>
              </a:spcBef>
            </a:pPr>
            <a:endParaRPr lang="en-US" sz="2400" dirty="0"/>
          </a:p>
        </p:txBody>
      </p:sp>
    </p:spTree>
  </p:cSld>
  <p:clrMapOvr>
    <a:masterClrMapping/>
  </p:clrMapOvr>
  <p:transition spd="med"/>
</p:sld>
</file>

<file path=ppt/theme/theme1.xml><?xml version="1.0" encoding="utf-8"?>
<a:theme xmlns:a="http://schemas.openxmlformats.org/drawingml/2006/main" name="Badg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Badge" id="{71A07785-5930-41D4-9A83-E23602B48E98}" vid="{771EA782-DFA6-45B1-AEA3-661F1715B31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3551</TotalTime>
  <Words>586</Words>
  <Application>Microsoft Office PowerPoint</Application>
  <PresentationFormat>On-screen Show (4:3)</PresentationFormat>
  <Paragraphs>76</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Badge</vt:lpstr>
      <vt:lpstr>    Dual Credit Opportunities</vt:lpstr>
      <vt:lpstr>Objectives:</vt:lpstr>
      <vt:lpstr>     Philosophy of Dual Credit Courses</vt:lpstr>
      <vt:lpstr>Project Lead The Way</vt:lpstr>
      <vt:lpstr>PowerPoint Presentation</vt:lpstr>
      <vt:lpstr>Benefits of Dual Credit Courses</vt:lpstr>
      <vt:lpstr>Requirements for   Dual Credit</vt:lpstr>
      <vt:lpstr>   Cost Analysis    What do you pay?*</vt:lpstr>
      <vt:lpstr>How Much Can I Save? </vt:lpstr>
      <vt:lpstr>Cost:  When Do I Pay?</vt:lpstr>
      <vt:lpstr>Q &amp; 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COLLEGE NIGHT</dc:title>
  <dc:creator>RH3</dc:creator>
  <cp:lastModifiedBy>Sharon Scott</cp:lastModifiedBy>
  <cp:revision>247</cp:revision>
  <dcterms:created xsi:type="dcterms:W3CDTF">2007-04-25T21:27:00Z</dcterms:created>
  <dcterms:modified xsi:type="dcterms:W3CDTF">2019-02-19T18:26:03Z</dcterms:modified>
</cp:coreProperties>
</file>